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76" r:id="rId3"/>
    <p:sldId id="316" r:id="rId4"/>
    <p:sldId id="317" r:id="rId5"/>
    <p:sldId id="318" r:id="rId6"/>
    <p:sldId id="315" r:id="rId7"/>
    <p:sldId id="327" r:id="rId8"/>
    <p:sldId id="319" r:id="rId9"/>
    <p:sldId id="321" r:id="rId10"/>
    <p:sldId id="328" r:id="rId11"/>
    <p:sldId id="322" r:id="rId12"/>
    <p:sldId id="332" r:id="rId13"/>
    <p:sldId id="329" r:id="rId14"/>
    <p:sldId id="324" r:id="rId15"/>
    <p:sldId id="325" r:id="rId16"/>
    <p:sldId id="330" r:id="rId17"/>
    <p:sldId id="331" r:id="rId18"/>
    <p:sldId id="326" r:id="rId19"/>
    <p:sldId id="320" r:id="rId20"/>
    <p:sldId id="257" r:id="rId21"/>
    <p:sldId id="333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6">
          <p15:clr>
            <a:srgbClr val="A4A3A4"/>
          </p15:clr>
        </p15:guide>
        <p15:guide id="2" pos="45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4979"/>
    <a:srgbClr val="003257"/>
    <a:srgbClr val="0030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58" autoAdjust="0"/>
    <p:restoredTop sz="93410" autoAdjust="0"/>
  </p:normalViewPr>
  <p:slideViewPr>
    <p:cSldViewPr snapToGrid="0" snapToObjects="1">
      <p:cViewPr varScale="1">
        <p:scale>
          <a:sx n="63" d="100"/>
          <a:sy n="63" d="100"/>
        </p:scale>
        <p:origin x="1560" y="44"/>
      </p:cViewPr>
      <p:guideLst>
        <p:guide orient="horz" pos="1806"/>
        <p:guide pos="45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BF3CCC-77DD-F84F-A249-CA3C5045A043}" type="datetime1">
              <a:rPr lang="it-IT" smtClean="0"/>
              <a:pPr/>
              <a:t>12/05/25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CFBF69-E6D8-384B-B1CC-31CC9EB4A4AC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48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92227-D6DC-FD45-9507-DB2BAD58473C}" type="datetime1">
              <a:rPr lang="it-IT" smtClean="0"/>
              <a:pPr/>
              <a:t>12/05/25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986711-015B-0142-88C4-65D50E44FA7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0962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3188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08683E-3E75-3DA8-0EE1-1B2298D6A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A52F0B6-884C-8DFD-A4E3-F7286B5DC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13A2CA1-53F3-FE62-17C9-97A41D01B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2C73E8-A5DD-A453-831C-712287125A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1173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8D57C-69D2-11F2-4D87-369D04B9F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63F2548-7152-5FB1-7FA4-6BA50890B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F4B256E-2C01-66EB-1412-8B03B880C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58916D-82E0-EC1C-D4B6-0CD472A653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8081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E1FD0-3029-B1F6-A1E6-CB2C7AC79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A1B97C-6601-35AC-34A8-5F93CF769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A93B418-74B5-175B-F6AB-6442EBB5E7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92B4FC-D505-C978-283C-45A1BD7E85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1799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2F413-3128-9F3C-DF3D-DD2799018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40654F8-872D-1111-96D8-BFB31C295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A965E1A-DDAA-63CD-0498-A8E2CB36F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5F479D-F262-01E1-338D-41138C008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0141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B2BC-A6DE-C31E-591E-1B9C343D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88AEC9D-D699-D022-D08E-EE979CAD7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7A2B15B-3B12-E977-CBF7-949A44C3A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AB4D99-BBB9-F546-0D3D-6F09680E4B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3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6E53C-0629-2D25-591D-1E2AC98AD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9AEB70-4AF3-CF45-127A-F9577DA817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A9077AF-8995-9449-E1A0-DF4008EC1B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B57B6A-2771-FBD6-80E5-56E79C5123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9170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3087F-B498-C421-79FA-E160D4A9E1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649C341-3847-3A10-ECA3-EC1D7521F8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8D5A389-E96C-4904-BDF5-902EB4EAE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8C5BACA-E6C7-3FC3-EF77-6BA991B15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6725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5F500C-4C7E-A7DF-4D2D-43E351E0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21E4A7-2529-513B-B023-9464F1A8A2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EBD7A1-2809-2FE4-46AA-EF1C5C33B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6F43AA-D778-1C0E-F73E-F0A65BEBA3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8507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EFB10-3E47-F4EA-3092-FC6DAFA47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B99BC7-F125-1B7F-C7C1-9C64F04E1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6558FB-B242-5AC4-2F0A-651CF656EC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ACE0F28-6899-FB6A-8D19-3384A0159D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0171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6239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259D2-C4EE-799B-2154-D80DC874A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573D2E-0A9D-8A4F-4090-467A557BD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021A63F-3CE1-5EE5-1566-70E99330E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6F42550-C370-BC3D-C1A5-C47B50509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176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523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2ECB8-6181-E785-D627-91A95B547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2E0CFB-5945-2805-C741-1C81C9D4E5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08E451-9DC7-9E59-01CC-6600C1EB6B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EDA628B-0C36-AE9F-077E-95154CE6E4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3255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EA294-3D6B-0599-FE43-E14D2FE8B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701A398-786F-1E0B-A17B-D1DF65C27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A16C63-CF32-517E-439F-159260041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6316AE-15C1-66C5-BA00-B6B078D2B9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161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84CAF-464E-06E8-9819-62C04801C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C4FEAF-4F45-79DD-40CB-DAF746BDAC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B83C4EC-1ED0-04C0-C3E6-CB6E9563A3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193C549-9354-F441-9095-AD21BA1EAF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3305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D9F1B-52EB-C0A4-1745-71C995B55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01BD5FB-5E29-6DC3-AA0E-D8ED5F9F9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9FCD16-C720-0A8F-1827-0BD705D036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8BFBBDD-52C2-98FB-4858-C5F113288C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329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02E66-C0EE-8923-3CA3-B960CF679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0523905-C5E9-5C88-AC1E-6A0ECEA38D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FE5D870-CEBF-5585-659F-89D51AE05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B30CFBB-8142-0EDB-7727-69794B4465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652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7480F-DEF6-7341-A6F4-B5112E768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F7F187-9805-ABD2-A46C-A9E065951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4D8B921-B104-E8F7-4223-9EB154042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35BE69-2820-FD19-FF3B-194A6CF547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6608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2B6FBF-4E01-4D8D-0573-853BB44A3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1634580-2152-5794-2868-7E5AD25A4A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9144F9-F77A-0F18-CD1F-FB1907EE10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7764FB-8303-F673-8C51-0826E0EFC8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86711-015B-0142-88C4-65D50E44FA77}" type="slidenum">
              <a:rPr lang="it-IT" smtClean="0"/>
              <a:pPr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3532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724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856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1774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8080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837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33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9635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006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32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890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stile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9643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BF249-6BAC-CD40-AAE9-334F110649E5}" type="datetimeFigureOut">
              <a:rPr lang="it-IT" smtClean="0"/>
              <a:pPr/>
              <a:t>12/05/25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8520A-26EA-DE4B-B141-4532FC98FF0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791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4.png"/><Relationship Id="rId5" Type="http://schemas.openxmlformats.org/officeDocument/2006/relationships/image" Target="../media/image3.emf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930" y="6347762"/>
            <a:ext cx="2545261" cy="52239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69"/>
            <a:ext cx="9144000" cy="6845300"/>
          </a:xfrm>
          <a:prstGeom prst="rect">
            <a:avLst/>
          </a:prstGeom>
        </p:spPr>
      </p:pic>
      <p:sp>
        <p:nvSpPr>
          <p:cNvPr id="8" name="CasellaDiTesto 7"/>
          <p:cNvSpPr txBox="1"/>
          <p:nvPr/>
        </p:nvSpPr>
        <p:spPr>
          <a:xfrm>
            <a:off x="2428240" y="3942008"/>
            <a:ext cx="61162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Laboratorio</a:t>
            </a:r>
          </a:p>
          <a:p>
            <a:pPr algn="r"/>
            <a:r>
              <a:rPr lang="en-US" dirty="0"/>
              <a:t>Corso di Computer Graphics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6364113" y="5156526"/>
            <a:ext cx="21804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600" b="1" dirty="0">
                <a:latin typeface=""/>
              </a:rPr>
              <a:t>Mochalova Elizaveta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6653001" y="6474363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"/>
              </a:rPr>
              <a:t>Firenze, 12.05.2025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1360714" y="2306514"/>
            <a:ext cx="718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Magical Particle System</a:t>
            </a:r>
            <a:endParaRPr lang="en-US" sz="3200" b="1" i="0" dirty="0">
              <a:solidFill>
                <a:schemeClr val="accent1">
                  <a:lumMod val="75000"/>
                </a:schemeClr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1714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20BF9-47CD-185E-DE8E-D65EA130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55CBCC9-3ABD-863C-8F49-F886AED63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F8D830D-3EBE-450C-2A53-6DFA6BE89463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movimento iniziale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EE85AA8-55D6-22C3-2200-718C1EAF9CC4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65D7470-FF16-202D-C16C-2B275AC31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group of orange lights&#10;&#10;AI-generated content may be incorrect.">
            <a:extLst>
              <a:ext uri="{FF2B5EF4-FFF2-40B4-BE49-F238E27FC236}">
                <a16:creationId xmlns:a16="http://schemas.microsoft.com/office/drawing/2014/main" id="{CE9E8D43-B5C3-E028-00BB-98825F1ED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2" y="2195173"/>
            <a:ext cx="7250636" cy="306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7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A7D41-6112-BF51-AD50-EC0C2597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D0711D6-8294-81AE-CA58-3CBC572FA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4772A7B-02BE-BD02-BE3E-B51E6C18A260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transizione verso il testo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A48C81-C406-666C-575A-47F74AC4393C}"/>
              </a:ext>
            </a:extLst>
          </p:cNvPr>
          <p:cNvSpPr txBox="1"/>
          <p:nvPr/>
        </p:nvSpPr>
        <p:spPr>
          <a:xfrm>
            <a:off x="648253" y="2650078"/>
            <a:ext cx="788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Quando viene premuto un tasto le particelle si riposizionano sulla superficie delle lettere 3D tramite una transizione fluida. 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Per questa parte di animazione è stata creata la funzione</a:t>
            </a:r>
          </a:p>
          <a:p>
            <a:pPr>
              <a:buNone/>
            </a:pPr>
            <a:r>
              <a:rPr lang="it-IT" dirty="0"/>
              <a:t>		</a:t>
            </a:r>
            <a:r>
              <a:rPr lang="it-IT" i="1" dirty="0" err="1"/>
              <a:t>updateParticleSystemFromText</a:t>
            </a:r>
            <a:r>
              <a:rPr lang="it-IT" i="1" dirty="0"/>
              <a:t>(</a:t>
            </a:r>
            <a:r>
              <a:rPr lang="it-IT" i="1" dirty="0" err="1"/>
              <a:t>particleSystem</a:t>
            </a:r>
            <a:r>
              <a:rPr lang="it-IT" i="1" dirty="0"/>
              <a:t>, text, </a:t>
            </a:r>
            <a:r>
              <a:rPr lang="it-IT" i="1" dirty="0" err="1"/>
              <a:t>onReady</a:t>
            </a:r>
            <a:r>
              <a:rPr lang="it-IT" i="1" dirty="0"/>
              <a:t>)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BF42204-BF21-B822-FC18-3C1965D185A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B943FBE-6871-5ED5-AFD0-EDFEB9FFF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7E1490-1971-6C71-6F2C-8738BB8B2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598" y="4186347"/>
            <a:ext cx="3904803" cy="218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520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B436AE-7214-7A6C-908E-7E948CE3C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BCF09E84-6AE4-D580-F01A-52281817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B4CA39-FA5A-AF08-8F23-261DFA5EA0E9}"/>
              </a:ext>
            </a:extLst>
          </p:cNvPr>
          <p:cNvSpPr txBox="1"/>
          <p:nvPr/>
        </p:nvSpPr>
        <p:spPr>
          <a:xfrm>
            <a:off x="648252" y="1305402"/>
            <a:ext cx="807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</a:t>
            </a:r>
            <a:r>
              <a:rPr lang="it-IT" sz="2400" b="1" i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updateParticleSystemFromText</a:t>
            </a:r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5ED76F-A15B-6D90-5D29-3D0A3E68F132}"/>
              </a:ext>
            </a:extLst>
          </p:cNvPr>
          <p:cNvSpPr txBox="1"/>
          <p:nvPr/>
        </p:nvSpPr>
        <p:spPr>
          <a:xfrm>
            <a:off x="648253" y="2650078"/>
            <a:ext cx="78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Per ogni particella vengono generate nuove posizioni, vengono quindi animate, spostandosi dalle loro posizioni iniziali a quelle finali.</a:t>
            </a:r>
            <a:endParaRPr lang="it-IT" i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9889454-4B55-AD43-40A1-51FF200B5267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7788125-8986-15D1-858E-1EBFBC9F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D89546-6EB1-561E-46D5-C26F9EBEC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155" y="3573408"/>
            <a:ext cx="4432201" cy="303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29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FBD48-F65D-83C7-D97C-54D0084D6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7BF540B-D19F-6EAC-1E7D-E59FC11C0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FAEE99-A980-7CDB-1BA2-35E339E02912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input utente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AC90EAE-6A3C-A461-412C-281FE7CE11FD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325EF02-B6B4-1863-F794-7DB1BB67A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 descr="A bright light in the dark&#10;&#10;AI-generated content may be incorrect.">
            <a:extLst>
              <a:ext uri="{FF2B5EF4-FFF2-40B4-BE49-F238E27FC236}">
                <a16:creationId xmlns:a16="http://schemas.microsoft.com/office/drawing/2014/main" id="{4F00CB35-87FE-25F6-6E3A-C40134D25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682" y="2194288"/>
            <a:ext cx="7250636" cy="310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013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DA650-A638-D385-C69D-B9FFFBC92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44539BE-8894-2F21-B188-BA41B8B63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A7CA10E-7303-14A2-6D51-05C9769134CC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main.js – inizializzazione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FB77C1-A2BE-CCE5-9A6F-2D83F2B60346}"/>
              </a:ext>
            </a:extLst>
          </p:cNvPr>
          <p:cNvSpPr txBox="1"/>
          <p:nvPr/>
        </p:nvSpPr>
        <p:spPr>
          <a:xfrm>
            <a:off x="648253" y="2650078"/>
            <a:ext cx="7887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Durante la fase iniziale si effettua il rendering base.</a:t>
            </a:r>
          </a:p>
          <a:p>
            <a:pPr>
              <a:buNone/>
            </a:pPr>
            <a:r>
              <a:rPr lang="it-IT" dirty="0"/>
              <a:t>Si crea una nuova scena con sfondo scuro (#060611).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Si configura la camera e ne abilita il movimento.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Si inizializza il </a:t>
            </a:r>
            <a:r>
              <a:rPr lang="it-IT" dirty="0" err="1"/>
              <a:t>renderer</a:t>
            </a:r>
            <a:r>
              <a:rPr lang="it-IT" dirty="0"/>
              <a:t> </a:t>
            </a:r>
            <a:r>
              <a:rPr lang="it-IT" dirty="0" err="1"/>
              <a:t>WebGL</a:t>
            </a:r>
            <a:r>
              <a:rPr lang="it-IT"/>
              <a:t> ottimizzato.</a:t>
            </a:r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E9568B0-CDA6-EC64-8ED4-26919034720C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AF9D12B-15FD-68E8-1926-5612F0E3B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F65796-88C6-D3BE-37DA-9A9ECCA91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342" y="3311518"/>
            <a:ext cx="3141316" cy="33592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644EC1-F2F8-B011-212E-657AAB4527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342" y="4115151"/>
            <a:ext cx="2020306" cy="395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5A08C3-D0AC-B9C5-C5FF-B6293DE511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1342" y="4958402"/>
            <a:ext cx="3400821" cy="126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83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19C90-436D-2A40-97F5-52BDEB4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13182E2-BBDA-C935-476E-DBB55A29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F7CC498-3392-9061-5147-E6DAA1E176FA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main.js –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glow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effect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B216421-48E2-A54A-2DED-8901A2A8959C}"/>
              </a:ext>
            </a:extLst>
          </p:cNvPr>
          <p:cNvSpPr txBox="1"/>
          <p:nvPr/>
        </p:nvSpPr>
        <p:spPr>
          <a:xfrm>
            <a:off x="648253" y="2650078"/>
            <a:ext cx="7887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Viene invocata la funzione da particles.js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2D15483-DDE7-9DF9-74F4-83C960DB9246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3063619-6FE9-BDF8-A0C7-FA761D101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D3F43-1DD7-2683-5C31-9FC135076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003" y="3034642"/>
            <a:ext cx="3682334" cy="1832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9015F-1F30-18B1-7B38-B4DE0946F8E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525" t="5136"/>
          <a:stretch/>
        </p:blipFill>
        <p:spPr>
          <a:xfrm>
            <a:off x="2412003" y="3257049"/>
            <a:ext cx="3517056" cy="34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09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EA616-9B05-59DC-7CB5-02918CD6E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8AA983D7-BAD1-8B64-5C92-1652B8A51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1F930D-A2BA-E06E-6C04-863B8BFB4B6F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main.js – creazione particelle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70D44C-A394-33DB-BCBE-8AFBF8F9F786}"/>
              </a:ext>
            </a:extLst>
          </p:cNvPr>
          <p:cNvSpPr txBox="1"/>
          <p:nvPr/>
        </p:nvSpPr>
        <p:spPr>
          <a:xfrm>
            <a:off x="648253" y="2650078"/>
            <a:ext cx="7887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In questa fase vengono generati 200 particelle con posizione, colore e orbita casuali, la funzione invocata è </a:t>
            </a:r>
            <a:r>
              <a:rPr lang="it-IT" i="1" dirty="0" err="1"/>
              <a:t>createRandomParticleSystem</a:t>
            </a:r>
            <a:r>
              <a:rPr lang="it-IT" i="1" dirty="0"/>
              <a:t>(</a:t>
            </a:r>
            <a:r>
              <a:rPr lang="it-IT" i="1" dirty="0" err="1"/>
              <a:t>count</a:t>
            </a:r>
            <a:r>
              <a:rPr lang="it-IT" i="1" dirty="0"/>
              <a:t>, </a:t>
            </a:r>
            <a:r>
              <a:rPr lang="it-IT" i="1" dirty="0" err="1"/>
              <a:t>onReady</a:t>
            </a:r>
            <a:r>
              <a:rPr lang="it-IT" i="1" dirty="0"/>
              <a:t>) </a:t>
            </a:r>
            <a:r>
              <a:rPr lang="it-IT" dirty="0"/>
              <a:t>da particles.js.</a:t>
            </a:r>
            <a:endParaRPr lang="it-IT" i="1" dirty="0"/>
          </a:p>
          <a:p>
            <a:pPr>
              <a:buNone/>
            </a:pPr>
            <a:r>
              <a:rPr lang="it-IT" dirty="0"/>
              <a:t>Una volta creato, il sistema viene aggiunto alla scena.</a:t>
            </a:r>
            <a:endParaRPr lang="it-IT" i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DC64AC69-0031-935A-13D2-341FCA465B70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5079022-E3D9-5915-69B5-BA9931F09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E1AAD-CA3A-B1E7-ECA9-54340AE8D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196" y="4109813"/>
            <a:ext cx="3877608" cy="155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49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84F9E-0717-E9B0-C239-B5ED49A536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C4E8072-DF30-FAD2-7ED3-0AD363330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070F8A-E665-37F4-D193-94E2063607DE}"/>
              </a:ext>
            </a:extLst>
          </p:cNvPr>
          <p:cNvSpPr txBox="1"/>
          <p:nvPr/>
        </p:nvSpPr>
        <p:spPr>
          <a:xfrm>
            <a:off x="648252" y="1305402"/>
            <a:ext cx="6839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</a:t>
            </a:r>
            <a:r>
              <a:rPr lang="it-IT" sz="2400" b="1" i="1" dirty="0" err="1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createRandomParticleSystem</a:t>
            </a:r>
            <a:r>
              <a:rPr lang="it-IT" sz="2400" b="1" i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()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391480-3702-1EE7-012D-F3F0E70BA15F}"/>
              </a:ext>
            </a:extLst>
          </p:cNvPr>
          <p:cNvSpPr txBox="1"/>
          <p:nvPr/>
        </p:nvSpPr>
        <p:spPr>
          <a:xfrm>
            <a:off x="648253" y="2650078"/>
            <a:ext cx="7887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Inizializzazione delle particelle - posizione casuale nello spazio 3D, colore casuale in HSL che viene convertito in RGB, dimensione della particella </a:t>
            </a:r>
            <a:r>
              <a:rPr lang="it-IT" dirty="0" err="1"/>
              <a:t>variable</a:t>
            </a:r>
            <a:r>
              <a:rPr lang="it-IT" dirty="0"/>
              <a:t>. </a:t>
            </a:r>
          </a:p>
          <a:p>
            <a:pPr>
              <a:buNone/>
            </a:pPr>
            <a:endParaRPr lang="it-IT" dirty="0"/>
          </a:p>
          <a:p>
            <a:pPr>
              <a:buNone/>
            </a:pPr>
            <a:r>
              <a:rPr lang="it-IT" dirty="0"/>
              <a:t>Per la definizione del materiale dei punti: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 err="1"/>
              <a:t>createGlowingCircleTexture</a:t>
            </a:r>
            <a:r>
              <a:rPr lang="it-IT" i="1" dirty="0"/>
              <a:t>() </a:t>
            </a:r>
            <a:r>
              <a:rPr lang="it-IT" dirty="0"/>
              <a:t>– una funzione interna per generare l’effetto di sfumatura per sottolineare il </a:t>
            </a:r>
            <a:r>
              <a:rPr lang="it-IT" dirty="0" err="1"/>
              <a:t>glow</a:t>
            </a:r>
            <a:r>
              <a:rPr lang="it-IT" dirty="0"/>
              <a:t> creato</a:t>
            </a:r>
            <a:endParaRPr lang="it-IT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vertexColors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trasparenza e </a:t>
            </a:r>
            <a:r>
              <a:rPr lang="it-IT" dirty="0" err="1"/>
              <a:t>blending</a:t>
            </a:r>
            <a:r>
              <a:rPr lang="it-IT" dirty="0"/>
              <a:t> additivo per effetto brillante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shader personalizzato per dimensioni delle particelle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C2B5FD6-5E44-B71A-D67E-3F1004E070D4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24ED8E5-E198-F9F8-DD9A-DF6169231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2949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938F9-00CF-47B8-2C5F-607CBE253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C274679-881A-4EE9-F56D-27C802F40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E58BBC-3844-4993-DE50-B3F5B15F544B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main.js – animazione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FACAFEA-2041-F1A8-D8C8-667CCFB36DFF}"/>
              </a:ext>
            </a:extLst>
          </p:cNvPr>
          <p:cNvSpPr txBox="1"/>
          <p:nvPr/>
        </p:nvSpPr>
        <p:spPr>
          <a:xfrm>
            <a:off x="648253" y="2650078"/>
            <a:ext cx="788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it-IT" dirty="0"/>
              <a:t>La funzione </a:t>
            </a:r>
            <a:r>
              <a:rPr lang="it-IT" i="1" dirty="0"/>
              <a:t>animate() </a:t>
            </a:r>
            <a:r>
              <a:rPr lang="it-IT" dirty="0"/>
              <a:t>aggiorna e renderizza la scena a ogni frame.</a:t>
            </a:r>
          </a:p>
          <a:p>
            <a:pPr>
              <a:buNone/>
            </a:pPr>
            <a:r>
              <a:rPr lang="it-IT" dirty="0"/>
              <a:t>Calcola il tempo per generare delle animazioni fluide e nel caso in cui esiste un sistema di particelle, ne aggiorna posizione e stato.</a:t>
            </a:r>
            <a:endParaRPr lang="it-IT" i="1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65AC949-3E7D-93AE-7659-EC75F75A786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8B97152-C12C-27B5-DF56-8F08999C6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DF984F-AF7C-D77C-93AB-3AB2D0487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731" y="3861653"/>
            <a:ext cx="2570537" cy="250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64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630A39-D9F5-8259-2CE7-776BBECAA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051B8721-40A6-3B2D-E837-78EAA6BC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5AEB7E5-34EC-DC36-1BCD-6F1E6BCA067F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main.js – input utente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87743CB-40EF-91DD-9481-983989C1F5AB}"/>
              </a:ext>
            </a:extLst>
          </p:cNvPr>
          <p:cNvSpPr txBox="1"/>
          <p:nvPr/>
        </p:nvSpPr>
        <p:spPr>
          <a:xfrm>
            <a:off x="648253" y="2650078"/>
            <a:ext cx="7887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Il sistema ascolta se è stato premuto uno dei tasti alfanumerici e trasforma le particelle in un simbolo corrispondente, generando anche un log.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FBC4165-C191-B45C-A3AC-7925435814F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DF921A9-9D40-FA3B-F3C3-001C850A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19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A3930-E3BF-4569-E579-692A15ACB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718" y="3536681"/>
            <a:ext cx="6105076" cy="213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52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Introduzione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648253" y="2650078"/>
            <a:ext cx="78875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Questo progetto è un </a:t>
            </a:r>
            <a:r>
              <a:rPr lang="it-IT" b="1" dirty="0" err="1"/>
              <a:t>Particle</a:t>
            </a:r>
            <a:r>
              <a:rPr lang="it-IT" b="1" dirty="0"/>
              <a:t> System </a:t>
            </a:r>
            <a:r>
              <a:rPr lang="it-IT" dirty="0"/>
              <a:t>3D interattivo creato con la libreria </a:t>
            </a:r>
            <a:r>
              <a:rPr lang="it-IT" b="1" dirty="0"/>
              <a:t>Three.js</a:t>
            </a:r>
            <a:r>
              <a:rPr lang="it-IT" dirty="0"/>
              <a:t>, in cui delle particelle luminose si trasformano in caratteri scelti dall'utente.</a:t>
            </a:r>
          </a:p>
          <a:p>
            <a:pPr algn="l"/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Inizialmente vengono generate delle particelle luminose.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Premendo un tasto alfanumerico qualsiasi il sistema si trasforma in quel carattere.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/>
          </a:p>
          <a:p>
            <a:pPr algn="l"/>
            <a:r>
              <a:rPr lang="it-IT" dirty="0"/>
              <a:t>Il progetto è formato da </a:t>
            </a:r>
            <a:r>
              <a:rPr lang="it-IT" i="1" dirty="0"/>
              <a:t>main.js</a:t>
            </a:r>
            <a:r>
              <a:rPr lang="it-IT" dirty="0"/>
              <a:t>, </a:t>
            </a:r>
            <a:r>
              <a:rPr lang="it-IT" i="1" dirty="0"/>
              <a:t>particles.js</a:t>
            </a:r>
            <a:r>
              <a:rPr lang="it-IT" dirty="0"/>
              <a:t>, </a:t>
            </a:r>
            <a:r>
              <a:rPr lang="it-IT" i="1" dirty="0"/>
              <a:t>camera.js </a:t>
            </a:r>
            <a:r>
              <a:rPr lang="it-IT" dirty="0"/>
              <a:t>e alcuni file di stile per una visualizzazione corretta dentro un browser.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02654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Conclusione - demo</a:t>
            </a:r>
          </a:p>
        </p:txBody>
      </p:sp>
      <p:sp>
        <p:nvSpPr>
          <p:cNvPr id="12" name="Rettangolo 11"/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20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Video-example">
            <a:hlinkClick r:id="" action="ppaction://media"/>
            <a:extLst>
              <a:ext uri="{FF2B5EF4-FFF2-40B4-BE49-F238E27FC236}">
                <a16:creationId xmlns:a16="http://schemas.microsoft.com/office/drawing/2014/main" id="{C7506082-1BF1-DDBF-F2A9-8BB6E0D52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438" y="2055018"/>
            <a:ext cx="7801124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3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68560DE-FB21-F28E-2D89-45E7A6984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21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584DE-EB75-5357-EC94-5A3910B5A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5" y="2801590"/>
            <a:ext cx="1292604" cy="130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48DC08-EB85-B5F3-F1DA-D31A6FA059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787" y="2801591"/>
            <a:ext cx="1346290" cy="13056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8A44D1-14C6-9FE4-B8D9-C4701D77B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6025" y="2776191"/>
            <a:ext cx="1209229" cy="13056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8E8FC5-BE2E-9BAB-AD8A-47C318CAA9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5202" y="2771760"/>
            <a:ext cx="1092534" cy="130561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D32202-6351-1716-2349-537B586B7B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7684" y="2771760"/>
            <a:ext cx="750265" cy="13100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488EDD1-17FF-82C4-EA65-D27174C5EF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7897" y="2776192"/>
            <a:ext cx="1173215" cy="130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8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9016C-B871-8BA0-1B4F-87EBAFDD1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414A81F8-A12E-8A01-8B4E-4AF910944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754DA2-F316-8577-B689-CBBDCDB49413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Three.js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6B3D9D-BBD7-7489-24F5-0F5A673C16C1}"/>
              </a:ext>
            </a:extLst>
          </p:cNvPr>
          <p:cNvSpPr txBox="1"/>
          <p:nvPr/>
        </p:nvSpPr>
        <p:spPr>
          <a:xfrm>
            <a:off x="648253" y="2650078"/>
            <a:ext cx="78875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b="1" dirty="0"/>
              <a:t>Three.js </a:t>
            </a:r>
            <a:r>
              <a:rPr lang="it-IT" dirty="0"/>
              <a:t>è una libreria JavaScript che semplifica la creazione di grafica 3D sul web.</a:t>
            </a:r>
          </a:p>
          <a:p>
            <a:pPr algn="l"/>
            <a:r>
              <a:rPr lang="it-IT" dirty="0"/>
              <a:t>I moduli utilizzati in questo progetto sono:</a:t>
            </a:r>
          </a:p>
          <a:p>
            <a:pPr algn="l"/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THREE.Scene</a:t>
            </a:r>
            <a:r>
              <a:rPr lang="it-IT" dirty="0"/>
              <a:t> – scena 3D in cui aggiungiamo oggetti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THREE.PerspectiveCamera</a:t>
            </a:r>
            <a:r>
              <a:rPr lang="it-IT" dirty="0"/>
              <a:t> – telecamera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THREE.WebGLRenderer</a:t>
            </a:r>
            <a:r>
              <a:rPr lang="it-IT" dirty="0"/>
              <a:t> – motore di rendering basato su </a:t>
            </a:r>
            <a:r>
              <a:rPr lang="it-IT" dirty="0" err="1"/>
              <a:t>WebGL</a:t>
            </a:r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THREE.Points</a:t>
            </a:r>
            <a:r>
              <a:rPr lang="it-IT" dirty="0"/>
              <a:t> – sistema per disegnare le particelle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THREE.PointsMaterial</a:t>
            </a:r>
            <a:r>
              <a:rPr lang="it-IT" dirty="0"/>
              <a:t> – materiale per le particelle (colore, trasparenza, dimensione)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THREE.BufferGeometry</a:t>
            </a:r>
            <a:r>
              <a:rPr lang="it-IT" dirty="0"/>
              <a:t> – geometria ottimizzata per </a:t>
            </a:r>
            <a:r>
              <a:rPr lang="it-IT" dirty="0" err="1"/>
              <a:t>WebGL</a:t>
            </a:r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THREE.Color</a:t>
            </a:r>
            <a:r>
              <a:rPr lang="it-IT" dirty="0"/>
              <a:t>, THREE.Vector3 – per gestire colori e coordinate nello spazio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0E94C78-5F6A-B37A-3A7B-C0A9264E22FA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1531331-F7BA-73E2-B2EB-E0E195E08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3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57404-94D9-6A57-CDC9-A06815C877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394" y="1067093"/>
            <a:ext cx="4943817" cy="139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0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D57D1-9432-D753-23BD-3ABD7D800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443D730-20C8-7045-CA3F-BAA1F0A58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F6F078-8046-499B-8C42-0E20DF87C48E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camera.js – creazione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42CABA-BA93-1409-D94C-BF2087E698A9}"/>
              </a:ext>
            </a:extLst>
          </p:cNvPr>
          <p:cNvSpPr txBox="1"/>
          <p:nvPr/>
        </p:nvSpPr>
        <p:spPr>
          <a:xfrm>
            <a:off x="648253" y="2650078"/>
            <a:ext cx="78875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Questo file gestisce:</a:t>
            </a:r>
          </a:p>
          <a:p>
            <a:pPr algn="l"/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Creazione della camera con prospettiva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AE3C2642-A05E-FB0C-4455-7C8464F28BF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2522F68-CFE2-B71C-C697-0CA11B02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4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6D2C8A-D0C1-4DED-F4B8-C66202EC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726" y="3648825"/>
            <a:ext cx="3487059" cy="219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719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F226-9DF6-746E-EE32-760432B4F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10D4F3A0-2CE2-6F77-7509-702C59819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EBF7B941-0617-C74B-81CE-074E5A86BAA4}"/>
              </a:ext>
            </a:extLst>
          </p:cNvPr>
          <p:cNvSpPr txBox="1"/>
          <p:nvPr/>
        </p:nvSpPr>
        <p:spPr>
          <a:xfrm>
            <a:off x="648253" y="1305402"/>
            <a:ext cx="575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camera.js – movimento e zoom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09D895-9A2A-B720-460A-928DDCBBF76A}"/>
              </a:ext>
            </a:extLst>
          </p:cNvPr>
          <p:cNvSpPr txBox="1"/>
          <p:nvPr/>
        </p:nvSpPr>
        <p:spPr>
          <a:xfrm>
            <a:off x="648253" y="2650078"/>
            <a:ext cx="788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Questo file gestisce:</a:t>
            </a:r>
          </a:p>
          <a:p>
            <a:pPr algn="l"/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Trascinamento con mouse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Scroll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 err="1"/>
              <a:t>Resize</a:t>
            </a:r>
            <a:r>
              <a:rPr lang="it-IT" dirty="0"/>
              <a:t> della finestra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B288926A-82A0-5BC8-9526-55DBB911E8FE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84103C3-8653-A89D-A642-EF748DD40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5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86F55-E45A-8BA9-8F20-E256690DC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5807" y="4132127"/>
            <a:ext cx="4772386" cy="7333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478605-680F-3379-0591-BA19B303CC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7973" y="4944018"/>
            <a:ext cx="3856588" cy="5127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CCD1B72-D8DC-B309-AF77-9C706DF3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807" y="5640518"/>
            <a:ext cx="4565953" cy="89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04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853BC-92F3-864E-FCAF-138B8ADA7A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CBC97F2C-1B56-042B-FD87-BA737A06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27642A70-8B1D-7CB1-AD6F-1F047DA03DCE}"/>
              </a:ext>
            </a:extLst>
          </p:cNvPr>
          <p:cNvSpPr txBox="1"/>
          <p:nvPr/>
        </p:nvSpPr>
        <p:spPr>
          <a:xfrm>
            <a:off x="648253" y="1305402"/>
            <a:ext cx="4663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043F73-2A5D-55D5-14B6-81C4E6DD53EB}"/>
              </a:ext>
            </a:extLst>
          </p:cNvPr>
          <p:cNvSpPr txBox="1"/>
          <p:nvPr/>
        </p:nvSpPr>
        <p:spPr>
          <a:xfrm>
            <a:off x="648253" y="2650078"/>
            <a:ext cx="7887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Questo file si occupa di:</a:t>
            </a:r>
          </a:p>
          <a:p>
            <a:pPr algn="l"/>
            <a:endParaRPr lang="it-IT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Creare particelle animate che hanno l’effetto illuminato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Gestire il testo 3D e animare le particelle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dirty="0"/>
              <a:t>Applicare post-processing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257F842B-837F-AC25-383F-A66742B5310C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1F86D49-44AB-A63C-BB43-9E5BB5706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6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42A42-AF6A-7A7B-0D10-871E14AF17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439" y="4213262"/>
            <a:ext cx="5185634" cy="133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27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60284-B97A-490F-5502-12470F1B2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B6A512A-A7C9-92D1-5B80-A20CB310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5504F0-20BC-1319-5631-6F7AE71A568C}"/>
              </a:ext>
            </a:extLst>
          </p:cNvPr>
          <p:cNvSpPr txBox="1"/>
          <p:nvPr/>
        </p:nvSpPr>
        <p:spPr>
          <a:xfrm>
            <a:off x="648252" y="1305402"/>
            <a:ext cx="6138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definizione delle particelle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56F65D2-F087-FC41-520F-E0DC05C98E02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1B87163-D684-1923-8E83-421F76AC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7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E8609D-E58A-4DF5-4AEE-FDDC0E55A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229" y="1996996"/>
            <a:ext cx="3851917" cy="427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74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0A246-7942-C85E-856D-434859F9B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3E90A70C-9881-BB0B-530E-F07761022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CF9FF8CB-70A9-5040-2BA4-138B05B7F32E}"/>
              </a:ext>
            </a:extLst>
          </p:cNvPr>
          <p:cNvSpPr txBox="1"/>
          <p:nvPr/>
        </p:nvSpPr>
        <p:spPr>
          <a:xfrm>
            <a:off x="648252" y="1305402"/>
            <a:ext cx="66567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movimento iniziale e statico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181FA4C-79ED-C4FB-4D65-8ED6F24BC88A}"/>
              </a:ext>
            </a:extLst>
          </p:cNvPr>
          <p:cNvSpPr txBox="1"/>
          <p:nvPr/>
        </p:nvSpPr>
        <p:spPr>
          <a:xfrm>
            <a:off x="648253" y="2650078"/>
            <a:ext cx="78875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dirty="0"/>
              <a:t>All'avvio, le particelle sono distribuite casualmente con orbite individuali.</a:t>
            </a:r>
          </a:p>
          <a:p>
            <a:pPr algn="l"/>
            <a:endParaRPr lang="it-IT" dirty="0"/>
          </a:p>
          <a:p>
            <a:pPr>
              <a:buNone/>
            </a:pPr>
            <a:r>
              <a:rPr lang="it-IT" dirty="0"/>
              <a:t>Ogni particella:</a:t>
            </a:r>
          </a:p>
          <a:p>
            <a:pPr>
              <a:buNone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Si muove lungo un’orbita X-Z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Oscilla lungo l’asse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Ha un raggio e velocità variabili</a:t>
            </a:r>
          </a:p>
          <a:p>
            <a:pPr algn="l"/>
            <a:endParaRPr lang="it-IT" dirty="0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5BD82B81-8C73-2D96-D76B-5CE8B457F76F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F50630D-5BA1-E8E8-CFD6-85FE5D520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8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36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6638C-66A9-7E46-87BA-114C63B657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C7A947E-C041-29A9-D860-A8C5C32AE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7"/>
            <a:ext cx="9180512" cy="687263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A810536-C35C-9173-F854-32CA59350E38}"/>
              </a:ext>
            </a:extLst>
          </p:cNvPr>
          <p:cNvSpPr txBox="1"/>
          <p:nvPr/>
        </p:nvSpPr>
        <p:spPr>
          <a:xfrm>
            <a:off x="648252" y="1305402"/>
            <a:ext cx="6595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particles.js – movimento iniziale e statico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A451D6E-CD39-0D97-61EF-427617DD250B}"/>
              </a:ext>
            </a:extLst>
          </p:cNvPr>
          <p:cNvSpPr/>
          <p:nvPr/>
        </p:nvSpPr>
        <p:spPr>
          <a:xfrm>
            <a:off x="8255000" y="6366466"/>
            <a:ext cx="280763" cy="501650"/>
          </a:xfrm>
          <a:prstGeom prst="rect">
            <a:avLst/>
          </a:prstGeom>
          <a:solidFill>
            <a:srgbClr val="00305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003257"/>
              </a:solidFill>
            </a:endParaRP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831540D-2C0D-93B3-A073-A93F33BF7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02163" y="6356350"/>
            <a:ext cx="2133600" cy="365125"/>
          </a:xfrm>
        </p:spPr>
        <p:txBody>
          <a:bodyPr/>
          <a:lstStyle/>
          <a:p>
            <a:fld id="{8EB8520A-26EA-DE4B-B141-4532FC98FF0E}" type="slidenum">
              <a:rPr lang="it-IT" b="1" smtClean="0">
                <a:solidFill>
                  <a:schemeClr val="bg1"/>
                </a:solidFill>
                <a:latin typeface="Arial"/>
                <a:cs typeface="Arial"/>
              </a:rPr>
              <a:pPr/>
              <a:t>9</a:t>
            </a:fld>
            <a:endParaRPr lang="it-IT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3B240-7F38-FA6F-90FF-0209B98F4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310" y="2077293"/>
            <a:ext cx="5151380" cy="396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49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1504</TotalTime>
  <Words>677</Words>
  <Application>Microsoft Office PowerPoint</Application>
  <PresentationFormat>On-screen Show (4:3)</PresentationFormat>
  <Paragraphs>126</Paragraphs>
  <Slides>21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di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susanna</dc:creator>
  <cp:lastModifiedBy>Elizaveta Mochalova</cp:lastModifiedBy>
  <cp:revision>116</cp:revision>
  <dcterms:created xsi:type="dcterms:W3CDTF">2012-12-06T09:21:12Z</dcterms:created>
  <dcterms:modified xsi:type="dcterms:W3CDTF">2025-05-12T17:01:02Z</dcterms:modified>
</cp:coreProperties>
</file>